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28" roundtripDataSignature="AMtx7mjnEC7A9CMEuAY/P8FduOPIzSia3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1DD1552-5E4A-48BB-8FEA-E0322EB0B821}">
  <a:tblStyle styleId="{91DD1552-5E4A-48BB-8FEA-E0322EB0B821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9EFF7"/>
          </a:solidFill>
        </a:fill>
      </a:tcStyle>
    </a:wholeTbl>
    <a:band1H>
      <a:tcTxStyle/>
      <a:tcStyle>
        <a:fill>
          <a:solidFill>
            <a:srgbClr val="D0DEEF"/>
          </a:solidFill>
        </a:fill>
      </a:tcStyle>
    </a:band1H>
    <a:band2H>
      <a:tcTxStyle/>
    </a:band2H>
    <a:band1V>
      <a:tcTxStyle/>
      <a:tcStyle>
        <a:fill>
          <a:solidFill>
            <a:srgbClr val="D0DEEF"/>
          </a:solidFill>
        </a:fill>
      </a:tcStyle>
    </a:band1V>
    <a:band2V>
      <a:tcTxStyle/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customschemas.google.com/relationships/presentationmetadata" Target="metadata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769a2c689e_0_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1769a2c689e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177e468294f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177e468294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769a2c689e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1769a2c689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1769a2c689e_0_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1769a2c689e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1769a2c689e_0_1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1769a2c689e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769a2c689e_0_2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769a2c689e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8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18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7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2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8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8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2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9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20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20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2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21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21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2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2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22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22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22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2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5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5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25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2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2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6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6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6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2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7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png"/><Relationship Id="rId4" Type="http://schemas.openxmlformats.org/officeDocument/2006/relationships/image" Target="../media/image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Relationship Id="rId4" Type="http://schemas.openxmlformats.org/officeDocument/2006/relationships/image" Target="../media/image1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1.png"/><Relationship Id="rId4" Type="http://schemas.openxmlformats.org/officeDocument/2006/relationships/image" Target="../media/image1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Relationship Id="rId4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Times New Roman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Sequence Based ANN Models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5" name="Google Shape;85;p1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Instructor: Revendranath T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0"/>
          <p:cNvSpPr txBox="1"/>
          <p:nvPr>
            <p:ph type="title"/>
          </p:nvPr>
        </p:nvSpPr>
        <p:spPr>
          <a:xfrm>
            <a:off x="713509" y="387927"/>
            <a:ext cx="10515600" cy="5354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None/>
            </a:pPr>
            <a:r>
              <a:rPr b="1" lang="en-US">
                <a:latin typeface="Times New Roman"/>
                <a:ea typeface="Times New Roman"/>
                <a:cs typeface="Times New Roman"/>
                <a:sym typeface="Times New Roman"/>
              </a:rPr>
              <a:t>Input &amp; Output Sequences of RNN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44" name="Google Shape;144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68644" y="984310"/>
            <a:ext cx="8311429" cy="58736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1"/>
          <p:cNvSpPr txBox="1"/>
          <p:nvPr>
            <p:ph type="title"/>
          </p:nvPr>
        </p:nvSpPr>
        <p:spPr>
          <a:xfrm>
            <a:off x="755073" y="152399"/>
            <a:ext cx="10515600" cy="5354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None/>
            </a:pPr>
            <a:r>
              <a:rPr b="1" lang="en-US">
                <a:latin typeface="Times New Roman"/>
                <a:ea typeface="Times New Roman"/>
                <a:cs typeface="Times New Roman"/>
                <a:sym typeface="Times New Roman"/>
              </a:rPr>
              <a:t>Input &amp; Output Sequences of RNN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150" name="Google Shape;150;p11"/>
          <p:cNvGraphicFramePr/>
          <p:nvPr/>
        </p:nvGraphicFramePr>
        <p:xfrm>
          <a:off x="290946" y="687819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{91DD1552-5E4A-48BB-8FEA-E0322EB0B821}</a:tableStyleId>
              </a:tblPr>
              <a:tblGrid>
                <a:gridCol w="2581700"/>
                <a:gridCol w="2438550"/>
                <a:gridCol w="2024450"/>
                <a:gridCol w="466240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Name  of RNN</a:t>
                      </a:r>
                      <a:endParaRPr sz="1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Input</a:t>
                      </a:r>
                      <a:endParaRPr sz="1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Output</a:t>
                      </a:r>
                      <a:endParaRPr sz="1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Application</a:t>
                      </a:r>
                      <a:endParaRPr sz="1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1" lang="en-US" sz="18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Sequence-to-sequence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1" lang="en-US" sz="18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Network</a:t>
                      </a:r>
                      <a:endParaRPr sz="1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Feed sequence of inputs</a:t>
                      </a:r>
                      <a:endParaRPr sz="1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Produce a sequence of outputs</a:t>
                      </a:r>
                      <a:endParaRPr sz="1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-285750" lvl="0" marL="2857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Char char="•"/>
                      </a:pPr>
                      <a:r>
                        <a:rPr b="0" i="0" lang="en-US" sz="18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useful for predicting time series such as stock prices</a:t>
                      </a:r>
                      <a:endParaRPr/>
                    </a:p>
                    <a:p>
                      <a:pPr indent="-285750" lvl="0" marL="2857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Char char="•"/>
                      </a:pPr>
                      <a:r>
                        <a:rPr b="0" i="0" lang="en-US" sz="18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feed the prices over the last </a:t>
                      </a:r>
                      <a:r>
                        <a:rPr b="0" i="1" lang="en-US" sz="18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 </a:t>
                      </a:r>
                      <a:r>
                        <a:rPr b="0" i="0" lang="en-US" sz="18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days, and it must output the prices shifted by one day into the future</a:t>
                      </a:r>
                      <a:endParaRPr sz="1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1" lang="en-US" sz="18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Sequence-to-vector network</a:t>
                      </a:r>
                      <a:endParaRPr sz="1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Feed sequence of inputs</a:t>
                      </a:r>
                      <a:endParaRPr sz="1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Vector output (ignore all outputs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except for the last one)</a:t>
                      </a:r>
                      <a:endParaRPr sz="1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-285750" lvl="0" marL="2857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Char char="•"/>
                      </a:pPr>
                      <a:r>
                        <a:rPr b="0" i="0" lang="en-US" sz="18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Input a sequence of words corresponding to a movie review, and the network would output a sentiment score</a:t>
                      </a:r>
                      <a:endParaRPr sz="1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1" lang="en-US" sz="18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Vector-to-sequence network</a:t>
                      </a:r>
                      <a:endParaRPr sz="1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Feed the RNN  same input vector over and over again at each time step</a:t>
                      </a:r>
                      <a:endParaRPr sz="1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-285750" lvl="0" marL="2857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Char char="•"/>
                      </a:pPr>
                      <a:r>
                        <a:rPr b="0" i="0" lang="en-US" sz="18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The input could be an image (or the output of a CNN), and the output could be a caption for that image.</a:t>
                      </a:r>
                      <a:endParaRPr sz="1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Encoder (sequence-to-vector network)  followed by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8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Decoder (vector-to-sequence network)</a:t>
                      </a:r>
                      <a:endParaRPr sz="1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rPr b="0" i="0" lang="en-US" sz="18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Feed sequence of inputs</a:t>
                      </a:r>
                      <a:endParaRPr sz="1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rPr b="0" i="0" lang="en-US" sz="18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Produce a sequence of outputs</a:t>
                      </a:r>
                      <a:endParaRPr sz="1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-285750" lvl="0" marL="2857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Char char="•"/>
                      </a:pPr>
                      <a:r>
                        <a:rPr b="0" i="0" lang="en-US" sz="18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Used for translating a sentence from one language to another</a:t>
                      </a:r>
                      <a:endParaRPr/>
                    </a:p>
                    <a:p>
                      <a:pPr indent="-285750" lvl="0" marL="2857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Char char="•"/>
                      </a:pPr>
                      <a:r>
                        <a:rPr b="0" i="0" lang="en-US" sz="18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Feed sentence sequence in one language as input to encoder</a:t>
                      </a:r>
                      <a:endParaRPr/>
                    </a:p>
                    <a:p>
                      <a:pPr indent="-285750" lvl="0" marL="2857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Char char="•"/>
                      </a:pPr>
                      <a:r>
                        <a:rPr b="0" i="0" lang="en-US" sz="18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Produce sentence sequence in another language from decoder</a:t>
                      </a:r>
                      <a:endParaRPr sz="1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2"/>
          <p:cNvSpPr txBox="1"/>
          <p:nvPr>
            <p:ph type="title"/>
          </p:nvPr>
        </p:nvSpPr>
        <p:spPr>
          <a:xfrm>
            <a:off x="713509" y="387927"/>
            <a:ext cx="10515600" cy="5354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None/>
            </a:pPr>
            <a:r>
              <a:rPr b="1" lang="en-US">
                <a:latin typeface="Times New Roman"/>
                <a:ea typeface="Times New Roman"/>
                <a:cs typeface="Times New Roman"/>
                <a:sym typeface="Times New Roman"/>
              </a:rPr>
              <a:t>RNN Architecture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56" name="Google Shape;156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34108" y="1142567"/>
            <a:ext cx="7007120" cy="54521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3"/>
          <p:cNvSpPr txBox="1"/>
          <p:nvPr>
            <p:ph type="title"/>
          </p:nvPr>
        </p:nvSpPr>
        <p:spPr>
          <a:xfrm>
            <a:off x="755073" y="152399"/>
            <a:ext cx="10515600" cy="5354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None/>
            </a:pPr>
            <a:r>
              <a:rPr b="1" lang="en-US">
                <a:latin typeface="Times New Roman"/>
                <a:ea typeface="Times New Roman"/>
                <a:cs typeface="Times New Roman"/>
                <a:sym typeface="Times New Roman"/>
              </a:rPr>
              <a:t>Training RNNs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2" name="Google Shape;162;p13"/>
          <p:cNvSpPr txBox="1"/>
          <p:nvPr/>
        </p:nvSpPr>
        <p:spPr>
          <a:xfrm>
            <a:off x="498764" y="886691"/>
            <a:ext cx="11028217" cy="56938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1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Backpropagation through time </a:t>
            </a:r>
            <a:r>
              <a:rPr b="0" i="0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(BPTT):  training strategy of RNNs</a:t>
            </a:r>
            <a:endParaRPr/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Unroll the input through time</a:t>
            </a:r>
            <a:endParaRPr/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Apply back-propogation technique on neural networks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 regular backpropagation in first forward pass through the unrolled network (represented by the dashed arrows).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Evaluate the output sequence using a cost function </a:t>
            </a:r>
            <a:r>
              <a:rPr b="0" i="1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</a:t>
            </a:r>
            <a:r>
              <a:rPr b="0" i="0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b="1" i="0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</a:t>
            </a:r>
            <a:r>
              <a:rPr b="0" i="0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(0), </a:t>
            </a:r>
            <a:r>
              <a:rPr b="1" i="0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</a:t>
            </a:r>
            <a:r>
              <a:rPr b="0" i="0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(1), …</a:t>
            </a:r>
            <a:r>
              <a:rPr b="1" i="0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</a:t>
            </a:r>
            <a:r>
              <a:rPr b="0" i="0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b="0" i="1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b="0" i="0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)) </a:t>
            </a:r>
            <a:endParaRPr b="0" i="0" sz="2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where </a:t>
            </a:r>
            <a:r>
              <a:rPr b="0" i="1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 </a:t>
            </a:r>
            <a:r>
              <a:rPr b="0" i="0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is the max time step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gradients of that cost function are then propagated backward through the unrolled network (represented by the solid arrows)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Finally, the model parameters are updated using the gradients computed during BPTT.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gradients flow backward through all the outputs used by the cost function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4"/>
          <p:cNvSpPr txBox="1"/>
          <p:nvPr>
            <p:ph type="title"/>
          </p:nvPr>
        </p:nvSpPr>
        <p:spPr>
          <a:xfrm>
            <a:off x="768928" y="429490"/>
            <a:ext cx="10515600" cy="5354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None/>
            </a:pPr>
            <a:r>
              <a:rPr b="1" lang="en-US">
                <a:latin typeface="Times New Roman"/>
                <a:ea typeface="Times New Roman"/>
                <a:cs typeface="Times New Roman"/>
                <a:sym typeface="Times New Roman"/>
              </a:rPr>
              <a:t>Training RNNs : </a:t>
            </a:r>
            <a:br>
              <a:rPr b="1" lang="en-US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b="1" lang="en-US">
                <a:latin typeface="Times New Roman"/>
                <a:ea typeface="Times New Roman"/>
                <a:cs typeface="Times New Roman"/>
                <a:sym typeface="Times New Roman"/>
              </a:rPr>
              <a:t>Backpropagation Through Time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68" name="Google Shape;168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28938" y="1846997"/>
            <a:ext cx="7244961" cy="43736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5"/>
          <p:cNvSpPr txBox="1"/>
          <p:nvPr>
            <p:ph type="title"/>
          </p:nvPr>
        </p:nvSpPr>
        <p:spPr>
          <a:xfrm>
            <a:off x="768928" y="429490"/>
            <a:ext cx="10515600" cy="5354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None/>
            </a:pPr>
            <a:r>
              <a:rPr b="1" lang="en-US">
                <a:latin typeface="Times New Roman"/>
                <a:ea typeface="Times New Roman"/>
                <a:cs typeface="Times New Roman"/>
                <a:sym typeface="Times New Roman"/>
              </a:rPr>
              <a:t>Training RNNs : </a:t>
            </a:r>
            <a:br>
              <a:rPr b="1" lang="en-US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b="1" lang="en-US">
                <a:latin typeface="Times New Roman"/>
                <a:ea typeface="Times New Roman"/>
                <a:cs typeface="Times New Roman"/>
                <a:sym typeface="Times New Roman"/>
              </a:rPr>
              <a:t>Backpropagation Through Time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74" name="Google Shape;174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64565" y="1266391"/>
            <a:ext cx="4888490" cy="55207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6"/>
          <p:cNvSpPr txBox="1"/>
          <p:nvPr>
            <p:ph type="title"/>
          </p:nvPr>
        </p:nvSpPr>
        <p:spPr>
          <a:xfrm>
            <a:off x="768928" y="429490"/>
            <a:ext cx="10515600" cy="5354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None/>
            </a:pPr>
            <a:r>
              <a:rPr b="1" lang="en-US">
                <a:latin typeface="Times New Roman"/>
                <a:ea typeface="Times New Roman"/>
                <a:cs typeface="Times New Roman"/>
                <a:sym typeface="Times New Roman"/>
              </a:rPr>
              <a:t>Deep RNNs 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80" name="Google Shape;180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65664" y="1116995"/>
            <a:ext cx="7322128" cy="34876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60492" y="4756726"/>
            <a:ext cx="7552529" cy="16856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769a2c689e_0_4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  <a:buNone/>
            </a:pPr>
            <a:r>
              <a:rPr b="1" lang="en-US" sz="4000">
                <a:latin typeface="Arial"/>
                <a:ea typeface="Arial"/>
                <a:cs typeface="Arial"/>
                <a:sym typeface="Arial"/>
              </a:rPr>
              <a:t>The Short-Term Memory Problem</a:t>
            </a:r>
            <a:endParaRPr sz="4000"/>
          </a:p>
        </p:txBody>
      </p:sp>
      <p:sp>
        <p:nvSpPr>
          <p:cNvPr id="187" name="Google Shape;187;g1769a2c689e_0_4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Font typeface="Times New Roman"/>
              <a:buChar char="•"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Due to the transformations that the data goes through when traversing an RNN, some information is lost at each time step. 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Char char="•"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After a while, the RNN’s state contains virtually no trace of the first inputs. 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Char char="•"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This leads to loss of memory in the long term, and only short-term memory is retained. 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Char char="•"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To tackle this problem, various types of cells with long-term memory have been introduced. 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Char char="•"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The different types of cells have proven so successful that the basic cells are not used much anymore. 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Char char="•"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Popular cells: 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Char char="•"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the LSTM cell.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•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the GRU cell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77e468294f_0_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Bidirectional RNN</a:t>
            </a:r>
            <a:endParaRPr b="1"/>
          </a:p>
        </p:txBody>
      </p:sp>
      <p:pic>
        <p:nvPicPr>
          <p:cNvPr id="193" name="Google Shape;193;g177e468294f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42075" y="1690825"/>
            <a:ext cx="5061500" cy="492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1769a2c689e_0_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LSTM</a:t>
            </a:r>
            <a:endParaRPr/>
          </a:p>
        </p:txBody>
      </p:sp>
      <p:pic>
        <p:nvPicPr>
          <p:cNvPr id="199" name="Google Shape;199;g1769a2c689e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60300" y="1149400"/>
            <a:ext cx="8710925" cy="520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b="1" lang="en-US">
                <a:latin typeface="Times New Roman"/>
                <a:ea typeface="Times New Roman"/>
                <a:cs typeface="Times New Roman"/>
                <a:sym typeface="Times New Roman"/>
              </a:rPr>
              <a:t>Sequence Based ANN Models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1" name="Google Shape;91;p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Handle data with dependency on sequence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Examples: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Time series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Text data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ANN Models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Recurrent Neural Networks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Long Short-Term Memory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Transformers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769a2c689e_0_12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LSTM</a:t>
            </a:r>
            <a:endParaRPr/>
          </a:p>
        </p:txBody>
      </p:sp>
      <p:pic>
        <p:nvPicPr>
          <p:cNvPr id="205" name="Google Shape;205;g1769a2c689e_0_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48650" y="1063075"/>
            <a:ext cx="5637250" cy="275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g1769a2c689e_0_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0350" y="4230749"/>
            <a:ext cx="11931301" cy="132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1769a2c689e_0_19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GRU Cell</a:t>
            </a:r>
            <a:endParaRPr/>
          </a:p>
        </p:txBody>
      </p:sp>
      <p:pic>
        <p:nvPicPr>
          <p:cNvPr id="212" name="Google Shape;212;g1769a2c689e_0_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7700" y="1522050"/>
            <a:ext cx="8630945" cy="486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769a2c689e_0_26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GRU Cell</a:t>
            </a:r>
            <a:endParaRPr/>
          </a:p>
        </p:txBody>
      </p:sp>
      <p:pic>
        <p:nvPicPr>
          <p:cNvPr id="218" name="Google Shape;218;g1769a2c689e_0_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8300" y="1783075"/>
            <a:ext cx="6465450" cy="186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b="1" lang="en-US">
                <a:latin typeface="Times New Roman"/>
                <a:ea typeface="Times New Roman"/>
                <a:cs typeface="Times New Roman"/>
                <a:sym typeface="Times New Roman"/>
              </a:rPr>
              <a:t>Sequence Based ANN Models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7" name="Google Shape;97;p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How to construct/design sequence-based ANN Models?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4"/>
          <p:cNvSpPr txBox="1"/>
          <p:nvPr>
            <p:ph type="title"/>
          </p:nvPr>
        </p:nvSpPr>
        <p:spPr>
          <a:xfrm>
            <a:off x="838200" y="0"/>
            <a:ext cx="10515600" cy="5492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None/>
            </a:pPr>
            <a:r>
              <a:rPr b="1" lang="en-US">
                <a:latin typeface="Times New Roman"/>
                <a:ea typeface="Times New Roman"/>
                <a:cs typeface="Times New Roman"/>
                <a:sym typeface="Times New Roman"/>
              </a:rPr>
              <a:t>ANN Models Architectures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03" name="Google Shape;10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56924" y="549275"/>
            <a:ext cx="7459911" cy="61575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5"/>
          <p:cNvSpPr txBox="1"/>
          <p:nvPr>
            <p:ph type="title"/>
          </p:nvPr>
        </p:nvSpPr>
        <p:spPr>
          <a:xfrm>
            <a:off x="838200" y="0"/>
            <a:ext cx="10515600" cy="5492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None/>
            </a:pPr>
            <a:r>
              <a:rPr b="1" lang="en-US">
                <a:latin typeface="Times New Roman"/>
                <a:ea typeface="Times New Roman"/>
                <a:cs typeface="Times New Roman"/>
                <a:sym typeface="Times New Roman"/>
              </a:rPr>
              <a:t>ANN Models Architectures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09" name="Google Shape;109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77339" y="549275"/>
            <a:ext cx="6837321" cy="6003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6"/>
          <p:cNvSpPr txBox="1"/>
          <p:nvPr>
            <p:ph type="title"/>
          </p:nvPr>
        </p:nvSpPr>
        <p:spPr>
          <a:xfrm>
            <a:off x="852055" y="277091"/>
            <a:ext cx="10515600" cy="5492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None/>
            </a:pPr>
            <a:r>
              <a:rPr b="1" lang="en-US">
                <a:latin typeface="Times New Roman"/>
                <a:ea typeface="Times New Roman"/>
                <a:cs typeface="Times New Roman"/>
                <a:sym typeface="Times New Roman"/>
              </a:rPr>
              <a:t>Recurrent Neuron Layers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5" name="Google Shape;115;p6"/>
          <p:cNvSpPr txBox="1"/>
          <p:nvPr>
            <p:ph idx="1" type="body"/>
          </p:nvPr>
        </p:nvSpPr>
        <p:spPr>
          <a:xfrm>
            <a:off x="297873" y="1022062"/>
            <a:ext cx="8707582" cy="3355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Looks very much like a feedforward neural network, along with connections pointing backward. 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The simplest RNN composed of 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one neuron receiving inputs, 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Producing an output, and 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sending that output back to itself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At each </a:t>
            </a:r>
            <a:r>
              <a:rPr i="1" lang="en-US" sz="2000">
                <a:latin typeface="Times New Roman"/>
                <a:ea typeface="Times New Roman"/>
                <a:cs typeface="Times New Roman"/>
                <a:sym typeface="Times New Roman"/>
              </a:rPr>
              <a:t>time step t 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(also called a </a:t>
            </a:r>
            <a:r>
              <a:rPr i="1" lang="en-US" sz="2000">
                <a:latin typeface="Times New Roman"/>
                <a:ea typeface="Times New Roman"/>
                <a:cs typeface="Times New Roman"/>
                <a:sym typeface="Times New Roman"/>
              </a:rPr>
              <a:t>frame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), the </a:t>
            </a:r>
            <a:r>
              <a:rPr i="1" lang="en-US" sz="2000">
                <a:latin typeface="Times New Roman"/>
                <a:ea typeface="Times New Roman"/>
                <a:cs typeface="Times New Roman"/>
                <a:sym typeface="Times New Roman"/>
              </a:rPr>
              <a:t>recurrent neuron 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receives the inputs </a:t>
            </a:r>
            <a:r>
              <a:rPr b="1" lang="en-US" sz="2000"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i="1" lang="en-US" sz="2000"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) as well as its own output from the previous time step, </a:t>
            </a:r>
            <a:r>
              <a:rPr i="1" lang="en-US" sz="2000">
                <a:latin typeface="Times New Roman"/>
                <a:ea typeface="Times New Roman"/>
                <a:cs typeface="Times New Roman"/>
                <a:sym typeface="Times New Roman"/>
              </a:rPr>
              <a:t>y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i="1" lang="en-US" sz="2000"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–1). 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Since there is no previous output at the first time step, it is generally set to 0.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16" name="Google Shape;116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636269" y="1367060"/>
            <a:ext cx="1731386" cy="26317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29000" y="4279901"/>
            <a:ext cx="5361709" cy="2578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b="1" lang="en-US">
                <a:latin typeface="Times New Roman"/>
                <a:ea typeface="Times New Roman"/>
                <a:cs typeface="Times New Roman"/>
                <a:sym typeface="Times New Roman"/>
              </a:rPr>
              <a:t>RNN: Mathematical Representation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23" name="Google Shape;123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61642" y="1593706"/>
            <a:ext cx="6718373" cy="14681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10481" y="3061854"/>
            <a:ext cx="7194642" cy="20781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8"/>
          <p:cNvSpPr txBox="1"/>
          <p:nvPr>
            <p:ph type="title"/>
          </p:nvPr>
        </p:nvSpPr>
        <p:spPr>
          <a:xfrm>
            <a:off x="824346" y="0"/>
            <a:ext cx="10515600" cy="5354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None/>
            </a:pPr>
            <a:r>
              <a:rPr b="1" lang="en-US">
                <a:latin typeface="Times New Roman"/>
                <a:ea typeface="Times New Roman"/>
                <a:cs typeface="Times New Roman"/>
                <a:sym typeface="Times New Roman"/>
              </a:rPr>
              <a:t>RNN: Mathematical Representation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30" name="Google Shape;130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76972" y="535420"/>
            <a:ext cx="6422142" cy="18550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57487" y="2147455"/>
            <a:ext cx="8011206" cy="47105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9"/>
          <p:cNvSpPr txBox="1"/>
          <p:nvPr>
            <p:ph type="title"/>
          </p:nvPr>
        </p:nvSpPr>
        <p:spPr>
          <a:xfrm>
            <a:off x="713509" y="387927"/>
            <a:ext cx="10515600" cy="5354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None/>
            </a:pPr>
            <a:r>
              <a:rPr b="1" lang="en-US">
                <a:latin typeface="Times New Roman"/>
                <a:ea typeface="Times New Roman"/>
                <a:cs typeface="Times New Roman"/>
                <a:sym typeface="Times New Roman"/>
              </a:rPr>
              <a:t>Memory Cells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7" name="Google Shape;137;p9"/>
          <p:cNvSpPr txBox="1"/>
          <p:nvPr/>
        </p:nvSpPr>
        <p:spPr>
          <a:xfrm>
            <a:off x="595745" y="1094509"/>
            <a:ext cx="11291455" cy="28623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1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Memory:</a:t>
            </a:r>
            <a:r>
              <a:rPr b="0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the output of a recurrent neuron at time step </a:t>
            </a:r>
            <a:r>
              <a:rPr b="0" i="1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 </a:t>
            </a:r>
            <a:r>
              <a:rPr b="0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is a function of all the inputs from previous time steps, and RNN has a form of memory.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1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Memory cell: </a:t>
            </a:r>
            <a:r>
              <a:rPr b="0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part of a neural network that preserves some state across time steps.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single recurrent neuron, or a layer of recurrent neurons, is a very basic cell, capable of learning only short patterns </a:t>
            </a:r>
            <a:endParaRPr b="0" i="0" sz="20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typically about 10 steps long, but this varies depending on the task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Cell’s state at time step </a:t>
            </a:r>
            <a:r>
              <a:rPr b="0" i="1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t, </a:t>
            </a:r>
            <a:r>
              <a:rPr b="0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denoted </a:t>
            </a:r>
            <a:r>
              <a:rPr b="1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</a:t>
            </a:r>
            <a:r>
              <a:rPr b="0" baseline="-25000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b="0" baseline="-25000" i="1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b="0" baseline="-25000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r>
              <a:rPr b="0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(the “h” stands for “hidden”)</a:t>
            </a:r>
            <a:endParaRPr/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function of inputs at that step and and the state at previous steps: </a:t>
            </a:r>
            <a:r>
              <a:rPr b="1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</a:t>
            </a:r>
            <a:r>
              <a:rPr b="0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b="0" i="1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b="0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= </a:t>
            </a:r>
            <a:r>
              <a:rPr b="0" i="1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</a:t>
            </a:r>
            <a:r>
              <a:rPr b="0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b="1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</a:t>
            </a:r>
            <a:r>
              <a:rPr b="0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b="0" i="1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b="0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–1), </a:t>
            </a:r>
            <a:r>
              <a:rPr b="1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b="0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b="0" i="1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b="0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))</a:t>
            </a:r>
            <a:endParaRPr/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Its output at time step </a:t>
            </a:r>
            <a:r>
              <a:rPr b="0" i="1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b="0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denoted </a:t>
            </a:r>
            <a:r>
              <a:rPr b="1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</a:t>
            </a:r>
            <a:r>
              <a:rPr b="0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b="0" i="1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b="0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), is also a function of the previous state and the current inputs. </a:t>
            </a:r>
            <a:endParaRPr b="0" i="0" sz="20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38" name="Google Shape;138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90925" y="4335811"/>
            <a:ext cx="5010150" cy="2305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2022-10-20T06:26:46Z</dcterms:created>
  <dc:creator>Dell</dc:creator>
</cp:coreProperties>
</file>